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7" r:id="rId4"/>
    <p:sldId id="289" r:id="rId5"/>
    <p:sldId id="288" r:id="rId6"/>
    <p:sldId id="260" r:id="rId7"/>
    <p:sldId id="279" r:id="rId8"/>
    <p:sldId id="257" r:id="rId9"/>
    <p:sldId id="281" r:id="rId10"/>
    <p:sldId id="290" r:id="rId11"/>
    <p:sldId id="283" r:id="rId12"/>
    <p:sldId id="282" r:id="rId13"/>
    <p:sldId id="275" r:id="rId14"/>
    <p:sldId id="284" r:id="rId15"/>
    <p:sldId id="285" r:id="rId16"/>
    <p:sldId id="276" r:id="rId17"/>
    <p:sldId id="267" r:id="rId18"/>
    <p:sldId id="271" r:id="rId19"/>
    <p:sldId id="258" r:id="rId20"/>
    <p:sldId id="265" r:id="rId21"/>
    <p:sldId id="278" r:id="rId22"/>
    <p:sldId id="277" r:id="rId23"/>
    <p:sldId id="259" r:id="rId24"/>
    <p:sldId id="274" r:id="rId25"/>
    <p:sldId id="291" r:id="rId26"/>
    <p:sldId id="272" r:id="rId27"/>
    <p:sldId id="27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03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2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同行公司收入对比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三安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33.630000000000003</c:v>
                </c:pt>
                <c:pt idx="1">
                  <c:v>37.32</c:v>
                </c:pt>
                <c:pt idx="2">
                  <c:v>45.79</c:v>
                </c:pt>
                <c:pt idx="3">
                  <c:v>48.58</c:v>
                </c:pt>
                <c:pt idx="4">
                  <c:v>62.72</c:v>
                </c:pt>
                <c:pt idx="5">
                  <c:v>83.93</c:v>
                </c:pt>
                <c:pt idx="6">
                  <c:v>83.64</c:v>
                </c:pt>
                <c:pt idx="7">
                  <c:v>74.599999999999994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92-DA42-AEA6-33A5FB8E53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华灿光电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3.3</c:v>
                </c:pt>
                <c:pt idx="1">
                  <c:v>3.16</c:v>
                </c:pt>
                <c:pt idx="2">
                  <c:v>7</c:v>
                </c:pt>
                <c:pt idx="3">
                  <c:v>9.5500000000000007</c:v>
                </c:pt>
                <c:pt idx="4">
                  <c:v>15.62</c:v>
                </c:pt>
                <c:pt idx="5">
                  <c:v>26.29</c:v>
                </c:pt>
                <c:pt idx="6">
                  <c:v>27.31</c:v>
                </c:pt>
                <c:pt idx="7">
                  <c:v>27.16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192-DA42-AEA6-33A5FB8E53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乾照光电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  <c:pt idx="0">
                  <c:v>3.76</c:v>
                </c:pt>
                <c:pt idx="1">
                  <c:v>4.79</c:v>
                </c:pt>
                <c:pt idx="2">
                  <c:v>4.26</c:v>
                </c:pt>
                <c:pt idx="3">
                  <c:v>6.14</c:v>
                </c:pt>
                <c:pt idx="4">
                  <c:v>11.49</c:v>
                </c:pt>
                <c:pt idx="5">
                  <c:v>11.3</c:v>
                </c:pt>
                <c:pt idx="6">
                  <c:v>10.29</c:v>
                </c:pt>
                <c:pt idx="7">
                  <c:v>10.39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192-DA42-AEA6-33A5FB8E5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26482815"/>
        <c:axId val="1408479983"/>
      </c:lineChart>
      <c:catAx>
        <c:axId val="1226482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08479983"/>
        <c:crosses val="autoZero"/>
        <c:auto val="1"/>
        <c:lblAlgn val="ctr"/>
        <c:lblOffset val="100"/>
        <c:noMultiLvlLbl val="0"/>
      </c:catAx>
      <c:valAx>
        <c:axId val="14084799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26482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三安光电历年分地区收入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国内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Sheet1!$A$4:$A$7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20</c:v>
                </c:pt>
                <c:pt idx="1">
                  <c:v>42</c:v>
                </c:pt>
                <c:pt idx="2">
                  <c:v>52</c:v>
                </c:pt>
                <c:pt idx="3" formatCode="#,##0.00">
                  <c:v>69.69</c:v>
                </c:pt>
                <c:pt idx="4">
                  <c:v>71.34</c:v>
                </c:pt>
                <c:pt idx="5">
                  <c:v>65.849999999999994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A3-9C42-A5D2-A1F792CF34F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国外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Sheet1!$A$4:$A$7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5.7</c:v>
                </c:pt>
                <c:pt idx="1">
                  <c:v>6.53</c:v>
                </c:pt>
                <c:pt idx="2">
                  <c:v>10.8</c:v>
                </c:pt>
                <c:pt idx="3" formatCode="#,##0.00">
                  <c:v>14.24</c:v>
                </c:pt>
                <c:pt idx="4">
                  <c:v>12.3</c:v>
                </c:pt>
                <c:pt idx="5">
                  <c:v>8.74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A3-9C42-A5D2-A1F792CF34F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Sheet1!$A$4:$A$7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61A3-9C42-A5D2-A1F792CF34F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C00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Sheet1!$A$4:$A$7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3-61A3-9C42-A5D2-A1F792CF34F6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27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Sheet1!$A$4:$A$7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Sheet1!$F$2:$F$6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4-61A3-9C42-A5D2-A1F792CF34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3166895"/>
        <c:axId val="1333168543"/>
      </c:barChart>
      <c:catAx>
        <c:axId val="13331668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8543"/>
        <c:crosses val="autoZero"/>
        <c:auto val="1"/>
        <c:lblAlgn val="ctr"/>
        <c:lblOffset val="100"/>
        <c:noMultiLvlLbl val="0"/>
      </c:catAx>
      <c:valAx>
        <c:axId val="13331685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3331668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三安光电</a:t>
            </a:r>
            <a:r>
              <a:rPr lang="zh-CN" altLang="en-US" dirty="0"/>
              <a:t>历年资产堆积图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货币资金（亿元）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67.45</c:v>
                </c:pt>
                <c:pt idx="1">
                  <c:v>68.959999999999994</c:v>
                </c:pt>
                <c:pt idx="2">
                  <c:v>99.26</c:v>
                </c:pt>
                <c:pt idx="3">
                  <c:v>89.77</c:v>
                </c:pt>
                <c:pt idx="4">
                  <c:v>54.5</c:v>
                </c:pt>
                <c:pt idx="5">
                  <c:v>92.25</c:v>
                </c:pt>
                <c:pt idx="6">
                  <c:v>115.37</c:v>
                </c:pt>
                <c:pt idx="7">
                  <c:v>122.39</c:v>
                </c:pt>
                <c:pt idx="8">
                  <c:v>202.68</c:v>
                </c:pt>
                <c:pt idx="9">
                  <c:v>292.57</c:v>
                </c:pt>
                <c:pt idx="10">
                  <c:v>180.35</c:v>
                </c:pt>
                <c:pt idx="11">
                  <c:v>208.22</c:v>
                </c:pt>
                <c:pt idx="12">
                  <c:v>286.2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存货（亿元）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8.69</c:v>
                </c:pt>
                <c:pt idx="1">
                  <c:v>9.36</c:v>
                </c:pt>
                <c:pt idx="2">
                  <c:v>10.17</c:v>
                </c:pt>
                <c:pt idx="3">
                  <c:v>29.7</c:v>
                </c:pt>
                <c:pt idx="4">
                  <c:v>27.38</c:v>
                </c:pt>
                <c:pt idx="5">
                  <c:v>32.79</c:v>
                </c:pt>
                <c:pt idx="6">
                  <c:v>34.33</c:v>
                </c:pt>
                <c:pt idx="7">
                  <c:v>62.11</c:v>
                </c:pt>
                <c:pt idx="8">
                  <c:v>244.85</c:v>
                </c:pt>
                <c:pt idx="9">
                  <c:v>118.8</c:v>
                </c:pt>
                <c:pt idx="10">
                  <c:v>141.33000000000001</c:v>
                </c:pt>
                <c:pt idx="11">
                  <c:v>157.94</c:v>
                </c:pt>
                <c:pt idx="12">
                  <c:v>142.97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应收票据及应收账款（亿元）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24.27</c:v>
                </c:pt>
                <c:pt idx="1">
                  <c:v>24.32</c:v>
                </c:pt>
                <c:pt idx="2">
                  <c:v>28.13</c:v>
                </c:pt>
                <c:pt idx="3">
                  <c:v>25.08</c:v>
                </c:pt>
                <c:pt idx="4">
                  <c:v>23.94</c:v>
                </c:pt>
                <c:pt idx="5">
                  <c:v>25.77</c:v>
                </c:pt>
                <c:pt idx="6">
                  <c:v>28.25</c:v>
                </c:pt>
                <c:pt idx="7">
                  <c:v>31.12</c:v>
                </c:pt>
                <c:pt idx="8">
                  <c:v>28</c:v>
                </c:pt>
                <c:pt idx="9">
                  <c:v>31.44</c:v>
                </c:pt>
                <c:pt idx="10">
                  <c:v>26.52</c:v>
                </c:pt>
                <c:pt idx="11">
                  <c:v>25.34</c:v>
                </c:pt>
                <c:pt idx="12">
                  <c:v>30.62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固定资产（亿元）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232.34</c:v>
                </c:pt>
                <c:pt idx="1">
                  <c:v>221.09</c:v>
                </c:pt>
                <c:pt idx="2">
                  <c:v>361.86</c:v>
                </c:pt>
                <c:pt idx="3">
                  <c:v>364.52</c:v>
                </c:pt>
                <c:pt idx="4">
                  <c:v>349.3</c:v>
                </c:pt>
                <c:pt idx="5">
                  <c:v>356.37</c:v>
                </c:pt>
                <c:pt idx="6">
                  <c:v>355.14</c:v>
                </c:pt>
                <c:pt idx="7">
                  <c:v>346.88</c:v>
                </c:pt>
                <c:pt idx="8">
                  <c:v>329.88</c:v>
                </c:pt>
                <c:pt idx="9">
                  <c:v>318.39</c:v>
                </c:pt>
                <c:pt idx="10">
                  <c:v>302.39</c:v>
                </c:pt>
                <c:pt idx="11">
                  <c:v>312.02999999999997</c:v>
                </c:pt>
                <c:pt idx="12">
                  <c:v>322.77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在建工程（亿元）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30.02</c:v>
                </c:pt>
                <c:pt idx="1">
                  <c:v>40.03</c:v>
                </c:pt>
                <c:pt idx="2">
                  <c:v>31.06</c:v>
                </c:pt>
                <c:pt idx="3">
                  <c:v>17.13</c:v>
                </c:pt>
                <c:pt idx="4">
                  <c:v>20.149999999999999</c:v>
                </c:pt>
                <c:pt idx="5">
                  <c:v>11.88</c:v>
                </c:pt>
                <c:pt idx="6">
                  <c:v>13.65</c:v>
                </c:pt>
                <c:pt idx="7">
                  <c:v>4.72</c:v>
                </c:pt>
                <c:pt idx="8">
                  <c:v>3.52</c:v>
                </c:pt>
                <c:pt idx="9">
                  <c:v>6.51</c:v>
                </c:pt>
                <c:pt idx="10">
                  <c:v>20.059999999999999</c:v>
                </c:pt>
                <c:pt idx="11">
                  <c:v>30.16</c:v>
                </c:pt>
                <c:pt idx="12">
                  <c:v>17.16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可供出售的金融资产（亿元）</c:v>
                </c:pt>
              </c:strCache>
            </c:strRef>
          </c:tx>
          <c:spPr>
            <a:solidFill>
              <a:schemeClr val="accent6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Sheet1!$G$2:$G$14</c:f>
              <c:numCache>
                <c:formatCode>General</c:formatCode>
                <c:ptCount val="13"/>
                <c:pt idx="0">
                  <c:v>17.670000000000002</c:v>
                </c:pt>
                <c:pt idx="1">
                  <c:v>15.42</c:v>
                </c:pt>
                <c:pt idx="2">
                  <c:v>13.87</c:v>
                </c:pt>
                <c:pt idx="3">
                  <c:v>15.99</c:v>
                </c:pt>
                <c:pt idx="4">
                  <c:v>14.79</c:v>
                </c:pt>
                <c:pt idx="5">
                  <c:v>23.28</c:v>
                </c:pt>
                <c:pt idx="6">
                  <c:v>19.72</c:v>
                </c:pt>
                <c:pt idx="7">
                  <c:v>140.6</c:v>
                </c:pt>
                <c:pt idx="8">
                  <c:v>13.63</c:v>
                </c:pt>
                <c:pt idx="9">
                  <c:v>7.13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C2-3C46-AA42-A3225695E3F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商誉（亿元）</c:v>
                </c:pt>
              </c:strCache>
            </c:strRef>
          </c:tx>
          <c:spPr>
            <a:solidFill>
              <a:srgbClr val="7030A0"/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Sheet1!$H$2:$H$14</c:f>
              <c:numCache>
                <c:formatCode>General</c:formatCode>
                <c:ptCount val="1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0.15</c:v>
                </c:pt>
                <c:pt idx="6">
                  <c:v>0.15</c:v>
                </c:pt>
                <c:pt idx="7">
                  <c:v>0.15</c:v>
                </c:pt>
                <c:pt idx="8">
                  <c:v>0.15</c:v>
                </c:pt>
                <c:pt idx="9">
                  <c:v>1.8</c:v>
                </c:pt>
                <c:pt idx="10">
                  <c:v>1.87</c:v>
                </c:pt>
                <c:pt idx="11">
                  <c:v>2.86</c:v>
                </c:pt>
                <c:pt idx="12">
                  <c:v>2.5099999999999998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C2-3C46-AA42-A3225695E3F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无形资产（可能存在商誉，要看看）（亿元）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Sheet1!$I$2:$I$14</c:f>
              <c:numCache>
                <c:formatCode>General</c:formatCode>
                <c:ptCount val="13"/>
                <c:pt idx="0">
                  <c:v>57.3</c:v>
                </c:pt>
                <c:pt idx="1">
                  <c:v>71.83</c:v>
                </c:pt>
                <c:pt idx="2">
                  <c:v>137.78</c:v>
                </c:pt>
                <c:pt idx="3">
                  <c:v>132.81</c:v>
                </c:pt>
                <c:pt idx="4">
                  <c:v>139.41</c:v>
                </c:pt>
                <c:pt idx="5">
                  <c:v>136.85</c:v>
                </c:pt>
                <c:pt idx="6">
                  <c:v>136.34</c:v>
                </c:pt>
                <c:pt idx="7">
                  <c:v>137.80000000000001</c:v>
                </c:pt>
                <c:pt idx="8">
                  <c:v>138.81</c:v>
                </c:pt>
                <c:pt idx="9">
                  <c:v>146.54</c:v>
                </c:pt>
                <c:pt idx="10">
                  <c:v>144.43</c:v>
                </c:pt>
                <c:pt idx="11">
                  <c:v>144.38</c:v>
                </c:pt>
                <c:pt idx="12">
                  <c:v>139.35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3C2-3C46-AA42-A3225695E3F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其他流动资产（亿元）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 w="25400">
              <a:noFill/>
            </a:ln>
            <a:effectLst/>
          </c:spPr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Sheet1!$J$2:$J$14</c:f>
              <c:numCache>
                <c:formatCode>General</c:formatCode>
                <c:ptCount val="13"/>
                <c:pt idx="0">
                  <c:v>18.02</c:v>
                </c:pt>
                <c:pt idx="1">
                  <c:v>17.3</c:v>
                </c:pt>
                <c:pt idx="2">
                  <c:v>24.19</c:v>
                </c:pt>
                <c:pt idx="3">
                  <c:v>27.6</c:v>
                </c:pt>
                <c:pt idx="4">
                  <c:v>27.25</c:v>
                </c:pt>
                <c:pt idx="5">
                  <c:v>8.65</c:v>
                </c:pt>
                <c:pt idx="6">
                  <c:v>3.94</c:v>
                </c:pt>
                <c:pt idx="7">
                  <c:v>8.01</c:v>
                </c:pt>
                <c:pt idx="8">
                  <c:v>12.24</c:v>
                </c:pt>
                <c:pt idx="9">
                  <c:v>15.34</c:v>
                </c:pt>
                <c:pt idx="10">
                  <c:v>33.15</c:v>
                </c:pt>
                <c:pt idx="11">
                  <c:v>30.01</c:v>
                </c:pt>
                <c:pt idx="12">
                  <c:v>31.09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3C2-3C46-AA42-A3225695E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2" b="0" i="0" u="none" strike="noStrike" baseline="0" dirty="0">
                <a:effectLst/>
              </a:rPr>
              <a:t>三安光电</a:t>
            </a:r>
            <a:r>
              <a:rPr lang="zh-CN" altLang="en-US" dirty="0"/>
              <a:t>历年负债堆积图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应付票据及应付账款（亿元）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21.17</c:v>
                </c:pt>
                <c:pt idx="1">
                  <c:v>16.8</c:v>
                </c:pt>
                <c:pt idx="2">
                  <c:v>20.39</c:v>
                </c:pt>
                <c:pt idx="3">
                  <c:v>14.48</c:v>
                </c:pt>
                <c:pt idx="4">
                  <c:v>12.91</c:v>
                </c:pt>
                <c:pt idx="5">
                  <c:v>15.98</c:v>
                </c:pt>
                <c:pt idx="6">
                  <c:v>18.59</c:v>
                </c:pt>
                <c:pt idx="7">
                  <c:v>20.51</c:v>
                </c:pt>
                <c:pt idx="8">
                  <c:v>34.74</c:v>
                </c:pt>
                <c:pt idx="9">
                  <c:v>39.76</c:v>
                </c:pt>
                <c:pt idx="10">
                  <c:v>49.34</c:v>
                </c:pt>
                <c:pt idx="11">
                  <c:v>49.41</c:v>
                </c:pt>
                <c:pt idx="12">
                  <c:v>56.35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E3-4E2F-AECD-79B8CA2725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应交税费（亿元）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10.16</c:v>
                </c:pt>
                <c:pt idx="1">
                  <c:v>9.83</c:v>
                </c:pt>
                <c:pt idx="2">
                  <c:v>7.87</c:v>
                </c:pt>
                <c:pt idx="3">
                  <c:v>11.09</c:v>
                </c:pt>
                <c:pt idx="4">
                  <c:v>6.18</c:v>
                </c:pt>
                <c:pt idx="5">
                  <c:v>11.35</c:v>
                </c:pt>
                <c:pt idx="6">
                  <c:v>12.26</c:v>
                </c:pt>
                <c:pt idx="7">
                  <c:v>14.97</c:v>
                </c:pt>
                <c:pt idx="8">
                  <c:v>18.989999999999998</c:v>
                </c:pt>
                <c:pt idx="9">
                  <c:v>27.36</c:v>
                </c:pt>
                <c:pt idx="10">
                  <c:v>10.23</c:v>
                </c:pt>
                <c:pt idx="11">
                  <c:v>7</c:v>
                </c:pt>
                <c:pt idx="12">
                  <c:v>12.43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E3-4E2F-AECD-79B8CA2725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其他应付款（亿元）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Sheet1!$D$2:$D$14</c:f>
              <c:numCache>
                <c:formatCode>General</c:formatCode>
                <c:ptCount val="13"/>
                <c:pt idx="0">
                  <c:v>51.11</c:v>
                </c:pt>
                <c:pt idx="1">
                  <c:v>55.53</c:v>
                </c:pt>
                <c:pt idx="2">
                  <c:v>62.3</c:v>
                </c:pt>
                <c:pt idx="3">
                  <c:v>68.010000000000005</c:v>
                </c:pt>
                <c:pt idx="4">
                  <c:v>64.540000000000006</c:v>
                </c:pt>
                <c:pt idx="5">
                  <c:v>51.12</c:v>
                </c:pt>
                <c:pt idx="6">
                  <c:v>42.02</c:v>
                </c:pt>
                <c:pt idx="7">
                  <c:v>23.67</c:v>
                </c:pt>
                <c:pt idx="8">
                  <c:v>63.03</c:v>
                </c:pt>
                <c:pt idx="9">
                  <c:v>23.89</c:v>
                </c:pt>
                <c:pt idx="10">
                  <c:v>22.38</c:v>
                </c:pt>
                <c:pt idx="11">
                  <c:v>18.12</c:v>
                </c:pt>
                <c:pt idx="12">
                  <c:v>21.09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08-4E45-8FCD-3DCC286E09E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有息负债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Sheet1!$E$2:$E$14</c:f>
              <c:numCache>
                <c:formatCode>General</c:formatCode>
                <c:ptCount val="13"/>
                <c:pt idx="0">
                  <c:v>56.05</c:v>
                </c:pt>
                <c:pt idx="1">
                  <c:v>100.67</c:v>
                </c:pt>
                <c:pt idx="2">
                  <c:v>165.23</c:v>
                </c:pt>
                <c:pt idx="3">
                  <c:v>161.22999999999999</c:v>
                </c:pt>
                <c:pt idx="4">
                  <c:v>188.27</c:v>
                </c:pt>
                <c:pt idx="5">
                  <c:v>217.77</c:v>
                </c:pt>
                <c:pt idx="6">
                  <c:v>207.7</c:v>
                </c:pt>
                <c:pt idx="7">
                  <c:v>361.09</c:v>
                </c:pt>
                <c:pt idx="8">
                  <c:v>448.91</c:v>
                </c:pt>
                <c:pt idx="9">
                  <c:v>457.37</c:v>
                </c:pt>
                <c:pt idx="10">
                  <c:v>350.64</c:v>
                </c:pt>
                <c:pt idx="11">
                  <c:v>369.05</c:v>
                </c:pt>
                <c:pt idx="12">
                  <c:v>387.48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F-8D4A-9AAB-8349E94BD61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预收款项（亿元）</c:v>
                </c:pt>
              </c:strCache>
            </c:strRef>
          </c:tx>
          <c:spPr>
            <a:solidFill>
              <a:srgbClr val="FF0000"/>
            </a:solidFill>
            <a:ln w="25400"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2020年</c:v>
                </c:pt>
                <c:pt idx="12">
                  <c:v>2021年</c:v>
                </c:pt>
              </c:strCache>
            </c:strRef>
          </c:cat>
          <c:val>
            <c:numRef>
              <c:f>Sheet1!$F$2:$F$14</c:f>
              <c:numCache>
                <c:formatCode>General</c:formatCode>
                <c:ptCount val="13"/>
                <c:pt idx="0">
                  <c:v>2.06</c:v>
                </c:pt>
                <c:pt idx="1">
                  <c:v>3.98</c:v>
                </c:pt>
                <c:pt idx="2">
                  <c:v>1.97</c:v>
                </c:pt>
                <c:pt idx="3">
                  <c:v>4.58</c:v>
                </c:pt>
                <c:pt idx="4">
                  <c:v>2.97</c:v>
                </c:pt>
                <c:pt idx="5">
                  <c:v>18.36</c:v>
                </c:pt>
                <c:pt idx="6">
                  <c:v>6.66</c:v>
                </c:pt>
                <c:pt idx="7">
                  <c:v>1.8</c:v>
                </c:pt>
                <c:pt idx="8">
                  <c:v>10.09</c:v>
                </c:pt>
                <c:pt idx="9">
                  <c:v>3.41</c:v>
                </c:pt>
                <c:pt idx="10">
                  <c:v>3.38</c:v>
                </c:pt>
                <c:pt idx="11">
                  <c:v>1.48</c:v>
                </c:pt>
                <c:pt idx="12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F-8D4A-9AAB-8349E94BD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521263"/>
        <c:axId val="362520015"/>
      </c:areaChart>
      <c:catAx>
        <c:axId val="362521263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0015"/>
        <c:crosses val="autoZero"/>
        <c:auto val="1"/>
        <c:lblAlgn val="ctr"/>
        <c:lblOffset val="100"/>
        <c:noMultiLvlLbl val="0"/>
      </c:catAx>
      <c:valAx>
        <c:axId val="362520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252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DC6BCA2B-9BCB-F34F-A03F-0F26007DE5A4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2031999" y="-719666"/>
          <a:ext cx="9393473" cy="5418667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367ED-151C-1BEA-E625-377356123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CEA8DB-271C-D8E3-410B-B5C1AF6FC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9D82A4-C726-5C54-9E93-4C5D34241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FD5AC9-ACAC-3E33-CE2B-2327EA03A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06CA09-06D6-3951-3F7E-B786E0949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50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27292-E958-10E9-0A1B-446B84DF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85456D6-CED6-99C4-4E42-7987866E7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6BB66-65C3-C59E-0D51-2CA155A5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1F4608-B46A-0CA2-97CE-CB2C8DF50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6AAE22-C287-B74C-E000-AB2F082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60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88062CC-2186-1BD9-8BCF-7DD1DD6C2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6C0E6E-B777-0592-0BA8-A81B6D914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35A7EE-D417-47F0-9AB4-3C6AF2A77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C02B50-A3A1-3FC6-32E1-265FD10D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C80F63-C32D-1A69-46CC-D78ED1CD4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91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F2CA7-DCB1-2C64-7E75-6B8BE93E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7778A-B1BB-7E52-4C21-B76129FDF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4202A6-1730-EFF1-0EBC-9271E968E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F95AA-27CC-7F17-365A-CA1C51CB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E12F0-C2ED-DD3B-6BC2-57484607F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42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8E7DD-5890-BDD0-8A3E-252BAFF5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C522BA-5C0F-37A4-721D-C24AD7CE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4F008-62F5-2EF5-7033-0701EBA85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7DB92-14C6-07EE-5930-8B621047E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403855-6CC4-25A7-EAD9-D68897FB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65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0DA7F2-93A6-BE67-11D9-34129D89B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DEE21-9E03-0274-57A5-A8131C6F1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60DA0F-45C5-F36F-3B76-29D2612A4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1C3CC1-F19C-FD87-8FE8-F3DE508B3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7498BA-538C-A3C4-385A-E0F89C4F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4062C1-E49A-1C63-81BE-C0876E93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30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9C3D7-92B6-D653-6FBE-EA1FA9CB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518142-8662-4B02-0728-0316D2ABA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23F784-F2D0-C052-DE91-89DF7632E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BD6747A-91C7-D10B-B81C-BCBF84DBD8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7C1EB4-D57E-CE2C-92C7-CD2765680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12E5D6-9FF3-1C55-E602-375FACDE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B2E8DC4-E6AC-9556-399A-F729A71A1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C2CE4B7-2B11-5874-0693-57DB56CC4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02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DA8EE-536B-09A2-7816-9C8C92684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E531FD-3BC1-727E-068F-D5BD4EF8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DEC192-1AF5-4F68-2E57-CEC9B232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453C6A8-6275-B03A-7016-026FF16B2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512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055CCFF-859D-CB8F-04D9-68A7DFF9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82EA2D8-7F8E-B742-005F-EFF1CF06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3B4CF0-857F-361D-711C-FD4141414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1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C2832-6420-7359-0EB1-6B1263A7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CA9EDD-8927-EE56-9F29-314AC0B9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BA9BED-012B-67A1-155F-9748B3705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49A86E-CE53-9ED3-3718-E2184DBF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16A680-35CD-3E12-2C82-07445E8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9AEA70-CCC0-625A-153A-A22D0B14E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82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778E4C-C615-215C-7556-55B02334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D5F38C6-D943-F158-6393-1D2E102E0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A52F9-576B-A650-1F29-8078B7185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ABC819-4E8E-FD31-6F9A-04BB3EA6C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A213E-4AAB-5455-7086-232D60BC2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16A0BD-38D2-DB5F-51D5-E4A9242A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97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C276BF-ADFD-57E8-F3F7-5FD120A4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4953B7A-8B00-EB63-6F19-4B4F6E2DB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B97131-7B74-697F-B7F2-21EC021F0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A1996-3473-4B90-97F8-63F65D2C44E5}" type="datetimeFigureOut">
              <a:rPr lang="zh-CN" altLang="en-US" smtClean="0"/>
              <a:t>2022/10/6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D65D2-7783-2EC7-2F86-AA2D0A081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AB2D1B-3340-AD2C-774A-801607504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E52B2-8EAA-4EDF-87AD-62D561C655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24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9387E1D-2C70-FD4E-8817-B7C6B2A5E2DF}"/>
              </a:ext>
            </a:extLst>
          </p:cNvPr>
          <p:cNvSpPr txBox="1"/>
          <p:nvPr/>
        </p:nvSpPr>
        <p:spPr>
          <a:xfrm>
            <a:off x="2792295" y="350334"/>
            <a:ext cx="702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检验营业收入的含金量：现金流入</a:t>
            </a:r>
            <a:r>
              <a:rPr kumimoji="1" lang="en-US" altLang="zh-CN" dirty="0"/>
              <a:t>/</a:t>
            </a:r>
            <a:r>
              <a:rPr kumimoji="1" lang="zh-CN" altLang="en-US" dirty="0"/>
              <a:t>营业收入</a:t>
            </a:r>
            <a:r>
              <a:rPr kumimoji="1" lang="en-US" altLang="zh-CN" dirty="0"/>
              <a:t>&gt;1</a:t>
            </a:r>
            <a:r>
              <a:rPr kumimoji="1" lang="zh-CN" altLang="en-US" dirty="0"/>
              <a:t>（</a:t>
            </a:r>
            <a:r>
              <a:rPr kumimoji="1" lang="en-US" altLang="zh-CN" dirty="0"/>
              <a:t>&lt;0.8</a:t>
            </a:r>
            <a:r>
              <a:rPr kumimoji="1" lang="zh-CN" altLang="en-US" dirty="0"/>
              <a:t>大量白条）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B635F2-35CE-3D4C-9217-6AAD0B14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9" y="889699"/>
            <a:ext cx="115443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24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BFB08-CF9B-CB4F-AE92-F1C16236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767D8D-AA14-2447-8748-01BAF2EDC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E65CCA-753D-7C41-9665-0DC8452E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8" y="533400"/>
            <a:ext cx="7975600" cy="5791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27BC34-2A29-D041-A49A-8713AB243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221" y="1557195"/>
            <a:ext cx="4749157" cy="41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1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ACEB13-16B1-FD42-9C37-3855E846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333" y="542567"/>
            <a:ext cx="12192000" cy="57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7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E8B874-17DC-6848-91DD-BE3C7237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6AE83F-7AAB-244D-AEEB-7DFE384A3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93D427-9890-6E42-84FE-4A283E1CF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118"/>
            <a:ext cx="12192000" cy="481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79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ECC863-6345-1B4E-B8A5-B7BE134DD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73E28-B539-4946-9C93-0EB89E563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FFC493-12C5-FD4A-A559-30551065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8978"/>
            <a:ext cx="12192000" cy="6442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541C89-01BD-BA46-99CD-D7CB42517EFE}"/>
              </a:ext>
            </a:extLst>
          </p:cNvPr>
          <p:cNvSpPr txBox="1"/>
          <p:nvPr/>
        </p:nvSpPr>
        <p:spPr>
          <a:xfrm>
            <a:off x="1808480" y="611338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如何计算？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B7F4F2-4CD4-7E45-803A-098B54E5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854" y="5269865"/>
            <a:ext cx="7391400" cy="2425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D6A2AD5-E9B5-1C42-BCB5-91B28FFF5443}"/>
              </a:ext>
            </a:extLst>
          </p:cNvPr>
          <p:cNvSpPr txBox="1"/>
          <p:nvPr/>
        </p:nvSpPr>
        <p:spPr>
          <a:xfrm>
            <a:off x="3932796" y="2585622"/>
            <a:ext cx="7013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经营活动产生的净利润：收入</a:t>
            </a:r>
            <a:r>
              <a:rPr kumimoji="1" lang="en-US" altLang="zh-CN" dirty="0"/>
              <a:t>-</a:t>
            </a:r>
            <a:r>
              <a:rPr kumimoji="1" lang="zh-CN" altLang="en-US" dirty="0"/>
              <a:t>成本</a:t>
            </a:r>
            <a:r>
              <a:rPr kumimoji="1" lang="en-US" altLang="zh-CN" dirty="0"/>
              <a:t>-</a:t>
            </a:r>
            <a:r>
              <a:rPr kumimoji="1" lang="zh-CN" altLang="en-US" dirty="0"/>
              <a:t>其他费用（不包含财务费用）</a:t>
            </a:r>
          </a:p>
        </p:txBody>
      </p:sp>
    </p:spTree>
    <p:extLst>
      <p:ext uri="{BB962C8B-B14F-4D97-AF65-F5344CB8AC3E}">
        <p14:creationId xmlns:p14="http://schemas.microsoft.com/office/powerpoint/2010/main" val="358025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0B419-79EC-AA47-B4AD-023F49E8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09185-0605-934D-B57B-C12A3EE72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64E916-C329-6143-B425-5B5BF0D29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9621"/>
            <a:ext cx="12192000" cy="56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6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500279-5241-9C43-9147-D6CAEF97F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4089"/>
            <a:ext cx="12192000" cy="42458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CB78F95-D426-2740-8B88-8D718E194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3620" y="-1595574"/>
            <a:ext cx="5211778" cy="48774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B97E2E4-0EBF-EB43-85CD-E461FEF1A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068" y="-623435"/>
            <a:ext cx="7469344" cy="32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48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5076C-A024-624A-9695-6BB310BC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AC254-97F3-3746-BB1C-F8EDC9BE3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46E088-5CFE-6249-82AE-F0D613962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2" y="0"/>
            <a:ext cx="1171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81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243FC9-29A9-D944-96D5-D5D88ECD0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63500"/>
            <a:ext cx="110109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01A12-B8A9-484E-BE4F-55A0AA89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189A6-2040-5D47-8643-76707CD46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94157C-58F5-6145-A767-72DE9F32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66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B5EDEE-FFA4-684A-BDB2-D4D33FB44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374" y="1449464"/>
            <a:ext cx="12192000" cy="39590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4F12A7-30C9-AC46-8EFF-F921EF774C19}"/>
              </a:ext>
            </a:extLst>
          </p:cNvPr>
          <p:cNvSpPr txBox="1"/>
          <p:nvPr/>
        </p:nvSpPr>
        <p:spPr>
          <a:xfrm>
            <a:off x="1620570" y="249135"/>
            <a:ext cx="9313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2018,2019</a:t>
            </a:r>
            <a:r>
              <a:rPr kumimoji="1" lang="zh-CN" altLang="en-US" dirty="0"/>
              <a:t> </a:t>
            </a:r>
            <a:r>
              <a:rPr kumimoji="1" lang="en-US" altLang="zh-CN" dirty="0"/>
              <a:t>ROE</a:t>
            </a:r>
            <a:r>
              <a:rPr kumimoji="1" lang="zh-CN" altLang="en-US" dirty="0"/>
              <a:t>变多了，销售净利率变高。但是历年收入成本构成中，利润百分比是变少？</a:t>
            </a:r>
            <a:endParaRPr kumimoji="1" lang="en-US" altLang="zh-CN" dirty="0"/>
          </a:p>
          <a:p>
            <a:r>
              <a:rPr kumimoji="1" lang="zh-CN" altLang="en-US" dirty="0"/>
              <a:t>因为有一部分利润不在“收入构成表”中，这个是经营活动产生的。实际例如有一部分</a:t>
            </a:r>
            <a:endParaRPr kumimoji="1" lang="en-US" altLang="zh-CN" dirty="0"/>
          </a:p>
          <a:p>
            <a:r>
              <a:rPr kumimoji="1" lang="zh-CN" altLang="en-US" dirty="0"/>
              <a:t>来自于“其他利润”（政府补贴），她是利润，但不体现在“收入成本构成表”中</a:t>
            </a:r>
            <a:endParaRPr kumimoji="1" lang="en-US" altLang="zh-CN" dirty="0"/>
          </a:p>
          <a:p>
            <a:r>
              <a:rPr kumimoji="1" lang="zh-CN" altLang="en-US" dirty="0"/>
              <a:t>但是他会影响到</a:t>
            </a:r>
            <a:r>
              <a:rPr kumimoji="1" lang="en-US" altLang="zh-CN" dirty="0"/>
              <a:t>ROE</a:t>
            </a:r>
            <a:r>
              <a:rPr kumimoji="1" lang="zh-CN" altLang="en-US" dirty="0"/>
              <a:t>（总利润 </a:t>
            </a:r>
            <a:r>
              <a:rPr kumimoji="1" lang="en-US" altLang="zh-CN" dirty="0"/>
              <a:t>=</a:t>
            </a:r>
            <a:r>
              <a:rPr kumimoji="1" lang="zh-CN" altLang="en-US" dirty="0"/>
              <a:t> 营业利润</a:t>
            </a:r>
            <a:r>
              <a:rPr kumimoji="1" lang="en-US" altLang="zh-CN" dirty="0"/>
              <a:t>+</a:t>
            </a:r>
            <a:r>
              <a:rPr kumimoji="1" lang="zh-CN" altLang="en-US" dirty="0"/>
              <a:t> 其他利润）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259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EC1CE4F-2237-4249-96C4-156539C5E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811" y="577800"/>
            <a:ext cx="4809994" cy="27432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447E951-4784-F84D-BF4C-FC6AAE64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4114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37C770-4A63-F44F-8B18-CF7228911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565" y="3584448"/>
            <a:ext cx="5739927" cy="32735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C84BB4-6AFB-674A-9EC3-A4C4B00A9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705" y="3321000"/>
            <a:ext cx="4292359" cy="3537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2749BD3-A021-524F-A77A-EA8EFEBFAF66}"/>
              </a:ext>
            </a:extLst>
          </p:cNvPr>
          <p:cNvSpPr txBox="1"/>
          <p:nvPr/>
        </p:nvSpPr>
        <p:spPr>
          <a:xfrm>
            <a:off x="7781544" y="1380744"/>
            <a:ext cx="4012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建议找到行业后，看看行业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、</a:t>
            </a: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、</a:t>
            </a:r>
            <a:r>
              <a:rPr kumimoji="1" lang="en-US" altLang="zh-CN" dirty="0">
                <a:solidFill>
                  <a:srgbClr val="FF0000"/>
                </a:solidFill>
              </a:rPr>
              <a:t>3</a:t>
            </a:r>
            <a:r>
              <a:rPr kumimoji="1" lang="zh-CN" altLang="en-US" dirty="0">
                <a:solidFill>
                  <a:srgbClr val="FF0000"/>
                </a:solidFill>
              </a:rPr>
              <a:t>名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>
                <a:solidFill>
                  <a:srgbClr val="FF0000"/>
                </a:solidFill>
              </a:rPr>
              <a:t>的收入即可</a:t>
            </a:r>
          </a:p>
        </p:txBody>
      </p:sp>
    </p:spTree>
    <p:extLst>
      <p:ext uri="{BB962C8B-B14F-4D97-AF65-F5344CB8AC3E}">
        <p14:creationId xmlns:p14="http://schemas.microsoft.com/office/powerpoint/2010/main" val="3869212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3786C64-7EF0-A841-BDFC-BFE487DC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558800"/>
            <a:ext cx="79502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2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2F92CB-0B6E-3449-8CCF-18DB83AA4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0B76D-D192-454D-8E44-60AB79BDE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066639-927F-B247-8BB5-4F80B5B42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11"/>
            <a:ext cx="12192000" cy="60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49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BD99D-8E28-584F-8906-6B1380F4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D0AA9-B2D2-2642-A15B-3F7151750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97A3C9-F661-1C4C-AF6D-E4177A09E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28" y="0"/>
            <a:ext cx="11138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3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17497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4762" y="-260764"/>
            <a:ext cx="5496762" cy="43837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A94CE6E-5789-A54C-A020-EC83E5B5D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539750"/>
            <a:ext cx="11620500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68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826243-250A-2C49-A785-E30B8984A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8567" y="2480733"/>
            <a:ext cx="10291934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B91E0BB-A8AD-3349-BA36-197BE4A0C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6382" y="170329"/>
            <a:ext cx="5496762" cy="4383741"/>
          </a:xfrm>
          <a:prstGeom prst="rect">
            <a:avLst/>
          </a:prstGeo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778290B-4E8C-4AF2-DE4F-53FF3EE9FE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45634"/>
              </p:ext>
            </p:extLst>
          </p:nvPr>
        </p:nvGraphicFramePr>
        <p:xfrm>
          <a:off x="2031999" y="719666"/>
          <a:ext cx="939347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155865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AFDB6-12BF-2F49-B3B5-A53ED233A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C184C4-518E-CE42-8875-F40B5339C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558800"/>
            <a:ext cx="11531600" cy="574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5AA6D2-F816-0B46-928C-EA28BCF7D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51" y="0"/>
            <a:ext cx="4222716" cy="254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52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2A7DFA-180D-E745-855F-192CCE9DAF14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/>
              <a:t>14</a:t>
            </a:r>
            <a:r>
              <a:rPr kumimoji="1" lang="zh-CN" altLang="en-US" sz="2000"/>
              <a:t>年前，广深占用国家💰</a:t>
            </a:r>
            <a:r>
              <a:rPr kumimoji="1" lang="en-US" altLang="zh-CN" sz="2000"/>
              <a:t> </a:t>
            </a:r>
            <a:r>
              <a:rPr kumimoji="1" lang="zh-CN" altLang="en-US" sz="2000"/>
              <a:t>， 后来国家占用他的钱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C9B74D7-9373-874F-AD7F-1038E8CF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756" y="1782982"/>
            <a:ext cx="3346337" cy="211655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FF5CE341-61A3-D74F-AAE2-1836A471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917" y="4060406"/>
            <a:ext cx="5672017" cy="20844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F198C4-37D3-C142-BB97-FE79AF5A3B9C}"/>
              </a:ext>
            </a:extLst>
          </p:cNvPr>
          <p:cNvSpPr txBox="1"/>
          <p:nvPr/>
        </p:nvSpPr>
        <p:spPr>
          <a:xfrm>
            <a:off x="1452282" y="472260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国家需要钱，但是国家利润不高</a:t>
            </a:r>
          </a:p>
        </p:txBody>
      </p:sp>
    </p:spTree>
    <p:extLst>
      <p:ext uri="{BB962C8B-B14F-4D97-AF65-F5344CB8AC3E}">
        <p14:creationId xmlns:p14="http://schemas.microsoft.com/office/powerpoint/2010/main" val="4226813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108182-2B65-1D44-9095-A82E8CD9B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E5A515-9AF3-ED40-B5A3-9C184AD5F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0" y="0"/>
            <a:ext cx="115111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3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DB5B2052-3227-AE48-A4EE-E2D11E53F8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35942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23529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0FC42A6F-77A9-3E44-BA03-707B5957A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107412"/>
              </p:ext>
            </p:extLst>
          </p:nvPr>
        </p:nvGraphicFramePr>
        <p:xfrm>
          <a:off x="2032000" y="47028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048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4F839E-1D19-7C4C-B4D2-82B01CF2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3297D1-4F12-5440-B8D0-01D8EE5EB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8B11EB-8DCA-5046-A3E2-1C12ECD6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" y="146050"/>
            <a:ext cx="10960100" cy="65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8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17D67B-D18F-5049-8C65-12E0292A211D}"/>
              </a:ext>
            </a:extLst>
          </p:cNvPr>
          <p:cNvSpPr txBox="1"/>
          <p:nvPr/>
        </p:nvSpPr>
        <p:spPr>
          <a:xfrm>
            <a:off x="4884983" y="35033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检验净利润含金量：净额</a:t>
            </a:r>
            <a:r>
              <a:rPr kumimoji="1" lang="en-US" altLang="zh-CN" dirty="0"/>
              <a:t>/</a:t>
            </a:r>
            <a:r>
              <a:rPr kumimoji="1" lang="zh-CN" altLang="en-US" dirty="0"/>
              <a:t>净利润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5ADFFD-088A-0F47-9252-525F09C4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939362"/>
            <a:ext cx="11480800" cy="5715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F512FE-1011-ED40-B2FE-34D049AD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443" y="-313150"/>
            <a:ext cx="44911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863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047155-9399-384C-BA31-6FD56FEE0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571500"/>
            <a:ext cx="11506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2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1071E1-1A01-5948-9B2C-00C26CF8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533400"/>
            <a:ext cx="11569700" cy="57912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F9C624F-718C-7F43-9B26-299E6F3A6AFA}"/>
              </a:ext>
            </a:extLst>
          </p:cNvPr>
          <p:cNvSpPr/>
          <p:nvPr/>
        </p:nvSpPr>
        <p:spPr>
          <a:xfrm>
            <a:off x="8265814" y="1348966"/>
            <a:ext cx="2462542" cy="4508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281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FEC0E3A-3CC6-CF44-B599-C6D869F43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78" y="1797777"/>
            <a:ext cx="10965443" cy="326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17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5781</TotalTime>
  <Words>206</Words>
  <Application>Microsoft Macintosh PowerPoint</Application>
  <PresentationFormat>宽屏</PresentationFormat>
  <Paragraphs>16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7144</dc:creator>
  <cp:lastModifiedBy>7144</cp:lastModifiedBy>
  <cp:revision>160</cp:revision>
  <dcterms:created xsi:type="dcterms:W3CDTF">2022-08-10T13:56:09Z</dcterms:created>
  <dcterms:modified xsi:type="dcterms:W3CDTF">2022-10-06T05:13:54Z</dcterms:modified>
</cp:coreProperties>
</file>